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79" r:id="rId4"/>
    <p:sldId id="280" r:id="rId5"/>
    <p:sldId id="281" r:id="rId6"/>
    <p:sldId id="283" r:id="rId7"/>
    <p:sldId id="285" r:id="rId8"/>
    <p:sldId id="286" r:id="rId9"/>
    <p:sldId id="287" r:id="rId10"/>
    <p:sldId id="284" r:id="rId11"/>
    <p:sldId id="288" r:id="rId12"/>
    <p:sldId id="260" r:id="rId13"/>
    <p:sldId id="262" r:id="rId14"/>
    <p:sldId id="261" r:id="rId15"/>
    <p:sldId id="263" r:id="rId16"/>
    <p:sldId id="289" r:id="rId17"/>
    <p:sldId id="270" r:id="rId18"/>
    <p:sldId id="273" r:id="rId19"/>
  </p:sldIdLst>
  <p:sldSz cx="14630400" cy="8229600"/>
  <p:notesSz cx="8229600" cy="14630400"/>
  <p:embeddedFontLst>
    <p:embeddedFont>
      <p:font typeface="Montserrat Medium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</p:embeddedFont>
    <p:embeddedFont>
      <p:font typeface="Bahnschrift" panose="020B0502040204020203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610"/>
  </p:normalViewPr>
  <p:slideViewPr>
    <p:cSldViewPr snapToGrid="0" snapToObjects="1">
      <p:cViewPr>
        <p:scale>
          <a:sx n="56" d="100"/>
          <a:sy n="56" d="100"/>
        </p:scale>
        <p:origin x="7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11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1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2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3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6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9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9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05970" y="3013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Multilingual Company Profile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805970" y="52493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6280189" cy="7109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979" y="262846"/>
            <a:ext cx="4235411" cy="857294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11" y="83225"/>
            <a:ext cx="6531319" cy="1691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9" y="4310051"/>
            <a:ext cx="9982421" cy="327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61774" y="1132209"/>
            <a:ext cx="3551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Schema Design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8" y="1716984"/>
            <a:ext cx="9982421" cy="211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29827" y="293446"/>
            <a:ext cx="792159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900"/>
              </a:lnSpc>
            </a:pPr>
            <a:r>
              <a:rPr lang="en-US" sz="28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PostgreSQL Database Integration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638414" y="2684230"/>
            <a:ext cx="413636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company_id</a:t>
            </a: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serves as primary key in company master table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03869" y="1591767"/>
            <a:ext cx="3964822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company_id + lang_id</a:t>
            </a: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creates composite primary key in company properties table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638414" y="3618728"/>
            <a:ext cx="3570973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Foreign key relationships</a:t>
            </a: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ensure referential integrity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38414" y="4553226"/>
            <a:ext cx="3895733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Multilingual support</a:t>
            </a: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through properties table architecture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958311" y="7584707"/>
            <a:ext cx="2650733" cy="5463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620" y="83225"/>
            <a:ext cx="3173961" cy="8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53903" y="450402"/>
            <a:ext cx="6398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Profile Page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53903" y="1249411"/>
            <a:ext cx="115797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Real-time display of active company profiles from PostgreSQL database via React.js frontend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3903" y="18414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3466"/>
            <a:ext cx="370867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903" y="2189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2697301"/>
            <a:ext cx="37086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Form submission stores company data in backend and database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729282" y="18414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82" y="2963466"/>
            <a:ext cx="370867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729282" y="2236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Database Retrieval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781015" y="2737604"/>
            <a:ext cx="37086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PostgreSQL fetches entries through backend APIs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591254" y="18421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73" y="2963466"/>
            <a:ext cx="3708797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516063" y="2236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 Display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8541426" y="2737603"/>
            <a:ext cx="3708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React.js renders profiles in real-time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005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0395824" y="4610457"/>
            <a:ext cx="3271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Contract Management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 14"/>
          <p:cNvSpPr/>
          <p:nvPr/>
        </p:nvSpPr>
        <p:spPr>
          <a:xfrm>
            <a:off x="10147103" y="4968418"/>
            <a:ext cx="4206240" cy="324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Download link for uploaded documents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0147103" y="5292745"/>
            <a:ext cx="5513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Files stored via Multer on server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0147103" y="5588734"/>
            <a:ext cx="5747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Direct access using saved file paths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64" y="3995378"/>
            <a:ext cx="8270919" cy="4086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5" name="Straight Arrow Connector 24"/>
          <p:cNvCxnSpPr/>
          <p:nvPr/>
        </p:nvCxnSpPr>
        <p:spPr>
          <a:xfrm flipV="1">
            <a:off x="8288893" y="4787621"/>
            <a:ext cx="2024758" cy="7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53903" y="2602096"/>
            <a:ext cx="3611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729282" y="2602096"/>
            <a:ext cx="31856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516063" y="2590741"/>
            <a:ext cx="3515560" cy="1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439" y="95548"/>
            <a:ext cx="3173961" cy="82212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9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9181" y="1200382"/>
            <a:ext cx="754431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Profile Management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89" y="2974416"/>
            <a:ext cx="7556421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Edit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715703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Pencil icon triggers update mode, redirecting users to the profile creation form with existing data pre-populated for seamless editing.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88518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545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Delete Operations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03623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Delete icon removes profiles from both the frontend display and database, ensuring complete data cleanup and integrity.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" y="83224"/>
            <a:ext cx="1631941" cy="422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830" y="83225"/>
            <a:ext cx="5574266" cy="449868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7656795" y="1805787"/>
            <a:ext cx="1463324" cy="87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720" y="4652753"/>
            <a:ext cx="4949190" cy="34407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02" y="2550817"/>
            <a:ext cx="933498" cy="406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8249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Update Process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2044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06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Edit Trigger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 clicks pencil icon on existing profile record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022044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Retrieval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Frontend fetches existing data from database via API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22044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Form Population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Profile creation form loads with pre-populated data in user's language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Selective Updates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Only modified fields are updated, preserving unchanged data integrity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Database Sync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Backend processes changes and updates database records accordingly</a:t>
            </a:r>
            <a:endParaRPr lang="en-US" sz="1750" dirty="0"/>
          </a:p>
        </p:txBody>
      </p:sp>
      <p:cxnSp>
        <p:nvCxnSpPr>
          <p:cNvPr id="34" name="Straight Connector 33"/>
          <p:cNvCxnSpPr>
            <a:endCxn id="4" idx="3"/>
          </p:cNvCxnSpPr>
          <p:nvPr/>
        </p:nvCxnSpPr>
        <p:spPr>
          <a:xfrm flipV="1">
            <a:off x="685800" y="3037284"/>
            <a:ext cx="4304348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1"/>
            <a:endCxn id="8" idx="3"/>
          </p:cNvCxnSpPr>
          <p:nvPr/>
        </p:nvCxnSpPr>
        <p:spPr>
          <a:xfrm>
            <a:off x="5216962" y="3037284"/>
            <a:ext cx="4196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1"/>
            <a:endCxn id="12" idx="3"/>
          </p:cNvCxnSpPr>
          <p:nvPr/>
        </p:nvCxnSpPr>
        <p:spPr>
          <a:xfrm>
            <a:off x="9640133" y="3037284"/>
            <a:ext cx="4196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3790" y="5338763"/>
            <a:ext cx="596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15141" y="5338763"/>
            <a:ext cx="652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435840" y="7043448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929" y="83225"/>
            <a:ext cx="3173961" cy="822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4880"/>
            <a:ext cx="7154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Integration &amp;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92968"/>
            <a:ext cx="2972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 API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61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Comprehensive API testing using Postman ensures reliable data operations: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43473" y="33535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Update existing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85691" y="3382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Delete profile data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707" y="102275"/>
            <a:ext cx="2767620" cy="716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6" y="3919161"/>
            <a:ext cx="5689721" cy="352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2728" y="564459"/>
            <a:ext cx="10419040" cy="723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Language Settings &amp; Configuration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7115" y="1770934"/>
            <a:ext cx="6416635" cy="32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Dedicated language settings panel featuring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4240" y="2289139"/>
            <a:ext cx="4635460" cy="4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Two default 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languages pre-configured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240" y="2701523"/>
            <a:ext cx="5959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Expandable dropdown for additional languages</a:t>
            </a:r>
            <a:endParaRPr lang="en-US" sz="175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7115" y="2193488"/>
            <a:ext cx="6302335" cy="2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409" y="83225"/>
            <a:ext cx="2769917" cy="717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8" y="3411470"/>
            <a:ext cx="7966447" cy="3390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261" y="1214437"/>
            <a:ext cx="1854295" cy="2406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Straight Arrow Connector 23"/>
          <p:cNvCxnSpPr/>
          <p:nvPr/>
        </p:nvCxnSpPr>
        <p:spPr>
          <a:xfrm flipV="1">
            <a:off x="8391525" y="2077268"/>
            <a:ext cx="2143125" cy="1894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1091768" y="2143869"/>
            <a:ext cx="864781" cy="99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198" y="4456556"/>
            <a:ext cx="4403136" cy="2577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9" name="Straight Arrow Connector 38"/>
          <p:cNvCxnSpPr/>
          <p:nvPr/>
        </p:nvCxnSpPr>
        <p:spPr>
          <a:xfrm>
            <a:off x="7581900" y="5106860"/>
            <a:ext cx="2247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990" y="847633"/>
            <a:ext cx="1083941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Language Settings &amp; Configuration</a:t>
            </a:r>
            <a:endParaRPr lang="en-US" sz="4450" dirty="0"/>
          </a:p>
        </p:txBody>
      </p:sp>
      <p:sp>
        <p:nvSpPr>
          <p:cNvPr id="9" name="Text 6"/>
          <p:cNvSpPr/>
          <p:nvPr/>
        </p:nvSpPr>
        <p:spPr>
          <a:xfrm>
            <a:off x="615990" y="1867638"/>
            <a:ext cx="4481989" cy="456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Language Addition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2104" y="2426425"/>
            <a:ext cx="9799995" cy="430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Users can select additional languages from the dropdown menu, which automatically: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38930" y="2812574"/>
            <a:ext cx="4309270" cy="40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Adds languages to the active table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38930" y="3188648"/>
            <a:ext cx="4626770" cy="468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Updates the profile creation interface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38930" y="3549532"/>
            <a:ext cx="4626770" cy="483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Enables multilingual data input</a:t>
            </a:r>
            <a:endParaRPr lang="en-US" sz="175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15990" y="2352159"/>
            <a:ext cx="4481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385" y="294579"/>
            <a:ext cx="1631941" cy="4227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0" y="4364337"/>
            <a:ext cx="7379793" cy="337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723" y="4383238"/>
            <a:ext cx="6734613" cy="337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ounded Rectangle 1"/>
          <p:cNvSpPr/>
          <p:nvPr/>
        </p:nvSpPr>
        <p:spPr>
          <a:xfrm>
            <a:off x="1928038" y="7208874"/>
            <a:ext cx="4720856" cy="850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795051" y="5351721"/>
            <a:ext cx="569905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1" y="83225"/>
            <a:ext cx="1631941" cy="422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3" y="1892007"/>
            <a:ext cx="13433842" cy="4459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86630" y="762015"/>
            <a:ext cx="7059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Language Table Database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573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0542" y="4261075"/>
            <a:ext cx="6101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latin typeface="Bahnschrift" panose="020B0502040204020203" pitchFamily="34" charset="0"/>
              </a:rPr>
              <a:t>THANK YOU!</a:t>
            </a:r>
            <a:endParaRPr lang="en-IN" sz="8000" dirty="0">
              <a:latin typeface="Bahnschrif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140"/>
            <a:ext cx="6280189" cy="7109460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" y="274262"/>
            <a:ext cx="6531319" cy="16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52199"/>
            <a:ext cx="13724652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                          </a:t>
            </a:r>
            <a:r>
              <a:rPr lang="en-US" sz="3200" dirty="0" smtClean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                   </a:t>
            </a:r>
            <a:r>
              <a:rPr lang="en-US" sz="3200" b="1" dirty="0" smtClean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OVERVIEW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comprehensive platform designed to break down language barriers and streamline global data operations with intuitive, real-time synchronization.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5548" y="1742956"/>
            <a:ext cx="6657380" cy="1883450"/>
          </a:xfrm>
          <a:prstGeom prst="roundRect">
            <a:avLst>
              <a:gd name="adj" fmla="val 7859"/>
            </a:avLst>
          </a:prstGeom>
          <a:solidFill>
            <a:srgbClr val="EFF0F6"/>
          </a:solidFill>
          <a:ln w="7620">
            <a:solidFill>
              <a:srgbClr val="C6C9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7593" y="1915001"/>
            <a:ext cx="493395" cy="493395"/>
          </a:xfrm>
          <a:prstGeom prst="roundRect">
            <a:avLst>
              <a:gd name="adj" fmla="val 18530965"/>
            </a:avLst>
          </a:prstGeom>
          <a:solidFill>
            <a:srgbClr val="C6C9D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5" y="2022872"/>
            <a:ext cx="221933" cy="27753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7593" y="2572822"/>
            <a:ext cx="2682716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Global Language Support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7593" y="2928342"/>
            <a:ext cx="6313289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Native support for English, French, and Arabic ensures accessibility across diverse international markets and user bases.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97353" y="1742956"/>
            <a:ext cx="6657499" cy="1883450"/>
          </a:xfrm>
          <a:prstGeom prst="roundRect">
            <a:avLst>
              <a:gd name="adj" fmla="val 7859"/>
            </a:avLst>
          </a:prstGeom>
          <a:solidFill>
            <a:srgbClr val="EFF0F6"/>
          </a:solidFill>
          <a:ln w="7620">
            <a:solidFill>
              <a:srgbClr val="C6C9D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69398" y="1915001"/>
            <a:ext cx="493395" cy="493395"/>
          </a:xfrm>
          <a:prstGeom prst="roundRect">
            <a:avLst>
              <a:gd name="adj" fmla="val 18530965"/>
            </a:avLst>
          </a:prstGeom>
          <a:solidFill>
            <a:srgbClr val="C6C9D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30" y="2022872"/>
            <a:ext cx="221933" cy="27753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69398" y="2572822"/>
            <a:ext cx="3005495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Language Addition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69398" y="2928342"/>
            <a:ext cx="6313408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new </a:t>
            </a:r>
            <a:r>
              <a:rPr lang="en-US" sz="12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languages </a:t>
            </a: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without system downtime, enabling rapid expansion into emerging markets.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575548" y="3790831"/>
            <a:ext cx="6657380" cy="1883450"/>
          </a:xfrm>
          <a:prstGeom prst="roundRect">
            <a:avLst>
              <a:gd name="adj" fmla="val 7859"/>
            </a:avLst>
          </a:prstGeom>
          <a:solidFill>
            <a:srgbClr val="EFF0F6"/>
          </a:solidFill>
          <a:ln w="7620">
            <a:solidFill>
              <a:srgbClr val="C6C9D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47593" y="3962876"/>
            <a:ext cx="493395" cy="493395"/>
          </a:xfrm>
          <a:prstGeom prst="roundRect">
            <a:avLst>
              <a:gd name="adj" fmla="val 18530965"/>
            </a:avLst>
          </a:prstGeom>
          <a:solidFill>
            <a:srgbClr val="C6C9D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25" y="4070747"/>
            <a:ext cx="221933" cy="27753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7593" y="4620697"/>
            <a:ext cx="2936677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CRUD Operations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47593" y="4976217"/>
            <a:ext cx="6313289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Create, read, update, and delete company data with instant synchronization to backend systems and databases.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397353" y="3790831"/>
            <a:ext cx="6657499" cy="1883450"/>
          </a:xfrm>
          <a:prstGeom prst="roundRect">
            <a:avLst>
              <a:gd name="adj" fmla="val 7859"/>
            </a:avLst>
          </a:prstGeom>
          <a:solidFill>
            <a:srgbClr val="EFF0F6"/>
          </a:solidFill>
          <a:ln w="7620">
            <a:solidFill>
              <a:srgbClr val="C6C9D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569398" y="3962876"/>
            <a:ext cx="493395" cy="493395"/>
          </a:xfrm>
          <a:prstGeom prst="roundRect">
            <a:avLst>
              <a:gd name="adj" fmla="val 18530965"/>
            </a:avLst>
          </a:prstGeom>
          <a:solidFill>
            <a:srgbClr val="C6C9DC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130" y="4070747"/>
            <a:ext cx="221933" cy="27753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69398" y="4620697"/>
            <a:ext cx="306824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Consistency Across Platforms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569398" y="4976217"/>
            <a:ext cx="6313408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Maintain data integrity and uniform presentation across all language versions and user touchpoints.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575548" y="6023729"/>
            <a:ext cx="24669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Capabilities</a:t>
            </a:r>
            <a:endParaRPr lang="en-US" sz="1900" dirty="0"/>
          </a:p>
        </p:txBody>
      </p:sp>
      <p:sp>
        <p:nvSpPr>
          <p:cNvPr id="25" name="Text 19"/>
          <p:cNvSpPr/>
          <p:nvPr/>
        </p:nvSpPr>
        <p:spPr>
          <a:xfrm>
            <a:off x="575548" y="6496526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Centralized company data management</a:t>
            </a:r>
            <a:endParaRPr lang="en-US" sz="1250" dirty="0"/>
          </a:p>
        </p:txBody>
      </p:sp>
      <p:sp>
        <p:nvSpPr>
          <p:cNvPr id="26" name="Text 20"/>
          <p:cNvSpPr/>
          <p:nvPr/>
        </p:nvSpPr>
        <p:spPr>
          <a:xfrm>
            <a:off x="575548" y="6817043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Multi-language content versioning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575548" y="7137559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User-friendly admin interface</a:t>
            </a:r>
            <a:endParaRPr lang="en-US" sz="1250" dirty="0"/>
          </a:p>
        </p:txBody>
      </p:sp>
      <p:sp>
        <p:nvSpPr>
          <p:cNvPr id="28" name="Text 22"/>
          <p:cNvSpPr/>
          <p:nvPr/>
        </p:nvSpPr>
        <p:spPr>
          <a:xfrm>
            <a:off x="575548" y="7458075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Automated backend synchronization</a:t>
            </a:r>
            <a:endParaRPr lang="en-US" sz="1250" dirty="0"/>
          </a:p>
        </p:txBody>
      </p:sp>
      <p:sp>
        <p:nvSpPr>
          <p:cNvPr id="29" name="Text 23"/>
          <p:cNvSpPr/>
          <p:nvPr/>
        </p:nvSpPr>
        <p:spPr>
          <a:xfrm>
            <a:off x="7523440" y="6023729"/>
            <a:ext cx="24669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Business Impact</a:t>
            </a:r>
            <a:endParaRPr lang="en-US" sz="1900" dirty="0"/>
          </a:p>
        </p:txBody>
      </p:sp>
      <p:sp>
        <p:nvSpPr>
          <p:cNvPr id="30" name="Text 24"/>
          <p:cNvSpPr/>
          <p:nvPr/>
        </p:nvSpPr>
        <p:spPr>
          <a:xfrm>
            <a:off x="7523440" y="6496526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Reduced operational overhead</a:t>
            </a:r>
            <a:endParaRPr lang="en-US" sz="1250" dirty="0"/>
          </a:p>
        </p:txBody>
      </p:sp>
      <p:sp>
        <p:nvSpPr>
          <p:cNvPr id="31" name="Text 25"/>
          <p:cNvSpPr/>
          <p:nvPr/>
        </p:nvSpPr>
        <p:spPr>
          <a:xfrm>
            <a:off x="7523440" y="6817043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Faster global market entry</a:t>
            </a:r>
            <a:endParaRPr lang="en-US" sz="1250" dirty="0"/>
          </a:p>
        </p:txBody>
      </p:sp>
      <p:sp>
        <p:nvSpPr>
          <p:cNvPr id="32" name="Text 26"/>
          <p:cNvSpPr/>
          <p:nvPr/>
        </p:nvSpPr>
        <p:spPr>
          <a:xfrm>
            <a:off x="7523440" y="7137559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Enhanced data accuracy</a:t>
            </a:r>
            <a:endParaRPr lang="en-US" sz="1250" dirty="0"/>
          </a:p>
        </p:txBody>
      </p:sp>
      <p:sp>
        <p:nvSpPr>
          <p:cNvPr id="33" name="Text 27"/>
          <p:cNvSpPr/>
          <p:nvPr/>
        </p:nvSpPr>
        <p:spPr>
          <a:xfrm>
            <a:off x="7523440" y="7458075"/>
            <a:ext cx="653903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Improved user experience worldwide</a:t>
            </a:r>
            <a:endParaRPr lang="en-US" sz="1250" dirty="0"/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439" y="61616"/>
            <a:ext cx="3173961" cy="822126"/>
          </a:xfrm>
          <a:prstGeom prst="rect">
            <a:avLst/>
          </a:prstGeom>
        </p:spPr>
      </p:pic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438" y="76022"/>
            <a:ext cx="3173961" cy="8221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009" y="507325"/>
            <a:ext cx="8661202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Full-Stack Development </a:t>
            </a:r>
            <a:r>
              <a:rPr lang="en-US" sz="3600" dirty="0" smtClean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Architecture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4009" y="1450300"/>
            <a:ext cx="4324826" cy="3503652"/>
          </a:xfrm>
          <a:prstGeom prst="roundRect">
            <a:avLst>
              <a:gd name="adj" fmla="val 472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1" y="1641872"/>
            <a:ext cx="551974" cy="55197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85" y="1762601"/>
            <a:ext cx="248364" cy="3103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5581" y="2377797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 Layer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35581" y="2775704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React.js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powers the user interface with component-based architecture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835581" y="3474720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Vite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enables lightning-fast development with hot module replacement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835581" y="4173736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React Router DOM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manages seamless navigation and routing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5152787" y="1450300"/>
            <a:ext cx="4324826" cy="3503652"/>
          </a:xfrm>
          <a:prstGeom prst="roundRect">
            <a:avLst>
              <a:gd name="adj" fmla="val 472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358" y="1641872"/>
            <a:ext cx="551974" cy="551974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163" y="1762601"/>
            <a:ext cx="248364" cy="3103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44358" y="2377797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 Layer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5344358" y="2775704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Node.js with Express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handles server-side logic and API endpoints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5344358" y="3474720"/>
            <a:ext cx="394168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Multer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processes file uploads efficiently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5344358" y="3879413"/>
            <a:ext cx="394168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CORS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enables secure cross-origin requests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9661565" y="1450300"/>
            <a:ext cx="4324826" cy="3503652"/>
          </a:xfrm>
          <a:prstGeom prst="roundRect">
            <a:avLst>
              <a:gd name="adj" fmla="val 472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136" y="1641872"/>
            <a:ext cx="551974" cy="551974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941" y="1762601"/>
            <a:ext cx="248364" cy="31039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853136" y="2377797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Layer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9853136" y="2775704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PostgreSQL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provides robust relational database management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9853136" y="3474720"/>
            <a:ext cx="394168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pg package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connects Node.js seamlessly to PostgreSQL</a:t>
            </a:r>
            <a:endParaRPr lang="en-US" sz="1400" dirty="0"/>
          </a:p>
        </p:txBody>
      </p:sp>
      <p:sp>
        <p:nvSpPr>
          <p:cNvPr id="23" name="Text 15"/>
          <p:cNvSpPr/>
          <p:nvPr/>
        </p:nvSpPr>
        <p:spPr>
          <a:xfrm>
            <a:off x="9853136" y="4173736"/>
            <a:ext cx="394168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dotenv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secures environment configurations</a:t>
            </a:r>
            <a:endParaRPr lang="en-US" sz="1400" dirty="0"/>
          </a:p>
        </p:txBody>
      </p:sp>
      <p:sp>
        <p:nvSpPr>
          <p:cNvPr id="24" name="Text 16"/>
          <p:cNvSpPr/>
          <p:nvPr/>
        </p:nvSpPr>
        <p:spPr>
          <a:xfrm>
            <a:off x="644009" y="5229939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Development Tools</a:t>
            </a:r>
            <a:endParaRPr lang="en-US" sz="2150" dirty="0"/>
          </a:p>
        </p:txBody>
      </p:sp>
      <p:sp>
        <p:nvSpPr>
          <p:cNvPr id="25" name="Text 17"/>
          <p:cNvSpPr/>
          <p:nvPr/>
        </p:nvSpPr>
        <p:spPr>
          <a:xfrm>
            <a:off x="644009" y="5850850"/>
            <a:ext cx="1334238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 Studio Code: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Primary IDE for full-stack development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644009" y="6209467"/>
            <a:ext cx="1334238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Postman: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Comprehensive API testing and validation</a:t>
            </a:r>
            <a:endParaRPr lang="en-US" sz="1400" dirty="0"/>
          </a:p>
        </p:txBody>
      </p:sp>
      <p:sp>
        <p:nvSpPr>
          <p:cNvPr id="27" name="Text 19"/>
          <p:cNvSpPr/>
          <p:nvPr/>
        </p:nvSpPr>
        <p:spPr>
          <a:xfrm>
            <a:off x="644009" y="6568083"/>
            <a:ext cx="1334238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Nodemon: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Automatic server restart during development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644009" y="6926699"/>
            <a:ext cx="1334238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 CSS:</a:t>
            </a: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Tailored styling for unique UI experiences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644009" y="7427952"/>
            <a:ext cx="1334238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6439" y="61616"/>
            <a:ext cx="3173961" cy="82212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3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1985" y="534828"/>
            <a:ext cx="4756547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Dashboard Overview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2089785" y="1463754"/>
            <a:ext cx="1191387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Centralized hub for instant system visibility and key metrics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 flipV="1">
            <a:off x="2089785" y="1884520"/>
            <a:ext cx="11913870" cy="147758"/>
          </a:xfrm>
          <a:prstGeom prst="roundRect">
            <a:avLst>
              <a:gd name="adj" fmla="val 705020"/>
            </a:avLst>
          </a:prstGeom>
          <a:solidFill>
            <a:srgbClr val="C5C7D2"/>
          </a:solidFill>
          <a:ln/>
        </p:spPr>
      </p:sp>
      <p:sp>
        <p:nvSpPr>
          <p:cNvPr id="7" name="Shape 4"/>
          <p:cNvSpPr/>
          <p:nvPr/>
        </p:nvSpPr>
        <p:spPr>
          <a:xfrm flipH="1">
            <a:off x="5046581" y="2085975"/>
            <a:ext cx="88585" cy="537210"/>
          </a:xfrm>
          <a:prstGeom prst="roundRect">
            <a:avLst>
              <a:gd name="adj" fmla="val 705020"/>
            </a:avLst>
          </a:prstGeom>
          <a:solidFill>
            <a:srgbClr val="C5C7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42" y="2018824"/>
            <a:ext cx="134303" cy="1343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8460" y="2623185"/>
            <a:ext cx="228754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Language Inventory</a:t>
            </a:r>
            <a:endParaRPr lang="en-US" sz="1750" b="1" dirty="0"/>
          </a:p>
        </p:txBody>
      </p:sp>
      <p:sp>
        <p:nvSpPr>
          <p:cNvPr id="10" name="Text 6"/>
          <p:cNvSpPr/>
          <p:nvPr/>
        </p:nvSpPr>
        <p:spPr>
          <a:xfrm>
            <a:off x="2268855" y="3010376"/>
            <a:ext cx="548687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Real-time count of all active languages configured in the system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1069716" y="2085974"/>
            <a:ext cx="78583" cy="537212"/>
          </a:xfrm>
          <a:prstGeom prst="roundRect">
            <a:avLst>
              <a:gd name="adj" fmla="val 705020"/>
            </a:avLst>
          </a:prstGeom>
          <a:solidFill>
            <a:srgbClr val="C5C7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96" y="2018824"/>
            <a:ext cx="134303" cy="1343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61959" y="2623185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Database</a:t>
            </a:r>
            <a:endParaRPr lang="en-US" sz="1750" b="1" dirty="0"/>
          </a:p>
        </p:txBody>
      </p:sp>
      <p:sp>
        <p:nvSpPr>
          <p:cNvPr id="14" name="Text 9"/>
          <p:cNvSpPr/>
          <p:nvPr/>
        </p:nvSpPr>
        <p:spPr>
          <a:xfrm>
            <a:off x="8337709" y="3010376"/>
            <a:ext cx="548687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 registered organizations currently stored and accessible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2089785" y="356544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2089785" y="4169807"/>
            <a:ext cx="1191387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2089785" y="5355908"/>
            <a:ext cx="1191387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2089785" y="7307580"/>
            <a:ext cx="1191387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439" y="61616"/>
            <a:ext cx="3173961" cy="8221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45" y="3852289"/>
            <a:ext cx="8075215" cy="3547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Straight Arrow Connector 32"/>
          <p:cNvCxnSpPr/>
          <p:nvPr/>
        </p:nvCxnSpPr>
        <p:spPr>
          <a:xfrm>
            <a:off x="8737600" y="4009549"/>
            <a:ext cx="2032000" cy="37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1" y="4009549"/>
            <a:ext cx="2387600" cy="735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439" y="11430"/>
            <a:ext cx="3173961" cy="82212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5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93111" y="490111"/>
            <a:ext cx="7075765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Registration Form </a:t>
            </a:r>
            <a:endParaRPr lang="en-US" sz="3800" dirty="0"/>
          </a:p>
        </p:txBody>
      </p:sp>
      <p:sp>
        <p:nvSpPr>
          <p:cNvPr id="5" name="Shape 2"/>
          <p:cNvSpPr/>
          <p:nvPr/>
        </p:nvSpPr>
        <p:spPr>
          <a:xfrm>
            <a:off x="3651175" y="1543075"/>
            <a:ext cx="7217701" cy="1088740"/>
          </a:xfrm>
          <a:prstGeom prst="roundRect">
            <a:avLst>
              <a:gd name="adj" fmla="val 1119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04894" y="1593936"/>
            <a:ext cx="24236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Core Information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145252" y="1912956"/>
            <a:ext cx="641448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Company ID, Name, Owner </a:t>
            </a:r>
            <a:r>
              <a:rPr lang="en-US" sz="150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details, Address 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and business description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44364" y="2470428"/>
            <a:ext cx="288238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7" y="3404818"/>
            <a:ext cx="6525529" cy="460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43" y="3404818"/>
            <a:ext cx="6209059" cy="460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439" y="61616"/>
            <a:ext cx="3173961" cy="82212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7352493" y="2631815"/>
            <a:ext cx="1" cy="33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97261" y="2963509"/>
            <a:ext cx="6461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" idx="0"/>
          </p:cNvCxnSpPr>
          <p:nvPr/>
        </p:nvCxnSpPr>
        <p:spPr>
          <a:xfrm>
            <a:off x="3997261" y="2963509"/>
            <a:ext cx="1" cy="44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0459092" y="2963509"/>
            <a:ext cx="0" cy="44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792636" y="2654735"/>
            <a:ext cx="8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English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68682" y="2640616"/>
            <a:ext cx="8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Arabic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33832" y="7605237"/>
            <a:ext cx="685800" cy="6054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877365" y="7672341"/>
            <a:ext cx="56467" cy="471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6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99595" y="632197"/>
            <a:ext cx="7075765" cy="62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Registration Form </a:t>
            </a:r>
            <a:endParaRPr lang="en-US" sz="3800" dirty="0"/>
          </a:p>
        </p:txBody>
      </p:sp>
      <p:sp>
        <p:nvSpPr>
          <p:cNvPr id="9" name="Shape 6"/>
          <p:cNvSpPr/>
          <p:nvPr/>
        </p:nvSpPr>
        <p:spPr>
          <a:xfrm>
            <a:off x="457200" y="1686864"/>
            <a:ext cx="13560556" cy="1277753"/>
          </a:xfrm>
          <a:prstGeom prst="roundRect">
            <a:avLst>
              <a:gd name="adj" fmla="val 1119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943100" y="1886238"/>
            <a:ext cx="4286250" cy="25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 smtClean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 Contact </a:t>
            </a:r>
            <a:r>
              <a:rPr lang="en-US" sz="19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 </a:t>
            </a:r>
            <a:r>
              <a:rPr lang="en-US" sz="1900" b="1" dirty="0" smtClean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Classification -</a:t>
            </a:r>
            <a:endParaRPr lang="en-US" sz="1900" b="1" dirty="0"/>
          </a:p>
        </p:txBody>
      </p:sp>
      <p:sp>
        <p:nvSpPr>
          <p:cNvPr id="11" name="Text 8"/>
          <p:cNvSpPr/>
          <p:nvPr/>
        </p:nvSpPr>
        <p:spPr>
          <a:xfrm>
            <a:off x="1220635" y="2253644"/>
            <a:ext cx="5512779" cy="28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Email and mobile </a:t>
            </a:r>
            <a:r>
              <a:rPr lang="en-US" sz="150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number, Category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 subcategory </a:t>
            </a:r>
            <a:r>
              <a:rPr lang="en-US" sz="150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selection</a:t>
            </a:r>
          </a:p>
          <a:p>
            <a:pPr>
              <a:lnSpc>
                <a:spcPts val="2400"/>
              </a:lnSpc>
            </a:pPr>
            <a:endParaRPr lang="en-US" sz="1600" dirty="0" smtClean="0"/>
          </a:p>
          <a:p>
            <a:pPr>
              <a:lnSpc>
                <a:spcPts val="2400"/>
              </a:lnSpc>
            </a:pPr>
            <a:endParaRPr lang="en-US" sz="1500" b="1" dirty="0"/>
          </a:p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175" y="3374390"/>
            <a:ext cx="5610180" cy="433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56" y="3454400"/>
            <a:ext cx="5674025" cy="4253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8296972" y="1886238"/>
            <a:ext cx="506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1" dirty="0" smtClean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 Business Details -</a:t>
            </a:r>
            <a:endParaRPr lang="en-US" b="1" dirty="0">
              <a:solidFill>
                <a:srgbClr val="3D3E44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D3E44"/>
                </a:solidFill>
                <a:latin typeface="Inter Light" panose="020B0604020202020204" charset="0"/>
                <a:ea typeface="Inter Light" panose="020B0604020202020204" charset="0"/>
                <a:cs typeface="Inter Light" pitchFamily="34" charset="-120"/>
              </a:rPr>
              <a:t>Discount </a:t>
            </a:r>
            <a:r>
              <a:rPr lang="en-US" sz="1500" dirty="0" smtClean="0">
                <a:solidFill>
                  <a:srgbClr val="3D3E44"/>
                </a:solidFill>
                <a:latin typeface="Inter Light" panose="020B0604020202020204" charset="0"/>
                <a:ea typeface="Inter Light" panose="020B0604020202020204" charset="0"/>
                <a:cs typeface="Inter Light" pitchFamily="34" charset="-120"/>
              </a:rPr>
              <a:t>specifications</a:t>
            </a:r>
            <a:r>
              <a:rPr lang="en-US" sz="1500" dirty="0" smtClean="0">
                <a:latin typeface="Inter Light" panose="020B0604020202020204" charset="0"/>
                <a:ea typeface="Inter Light" panose="020B0604020202020204" charset="0"/>
              </a:rPr>
              <a:t>, </a:t>
            </a:r>
            <a:r>
              <a:rPr lang="en-US" sz="1500" dirty="0" smtClean="0">
                <a:solidFill>
                  <a:srgbClr val="3D3E44"/>
                </a:solidFill>
                <a:latin typeface="Inter Light" panose="020B0604020202020204" charset="0"/>
                <a:ea typeface="Inter Light" panose="020B0604020202020204" charset="0"/>
                <a:cs typeface="Inter Light" pitchFamily="34" charset="-120"/>
              </a:rPr>
              <a:t>Additional </a:t>
            </a:r>
            <a:r>
              <a:rPr lang="en-US" sz="1500" dirty="0">
                <a:solidFill>
                  <a:srgbClr val="3D3E44"/>
                </a:solidFill>
                <a:latin typeface="Inter Light" panose="020B0604020202020204" charset="0"/>
                <a:ea typeface="Inter Light" panose="020B0604020202020204" charset="0"/>
                <a:cs typeface="Inter Light" pitchFamily="34" charset="-120"/>
              </a:rPr>
              <a:t>comments field</a:t>
            </a:r>
            <a:endParaRPr lang="en-US" sz="1500" dirty="0">
              <a:latin typeface="Inter Light" panose="020B0604020202020204" charset="0"/>
              <a:ea typeface="Inter Light" panose="020B0604020202020204" charset="0"/>
            </a:endParaRPr>
          </a:p>
        </p:txBody>
      </p:sp>
      <p:cxnSp>
        <p:nvCxnSpPr>
          <p:cNvPr id="35" name="Straight Connector 34"/>
          <p:cNvCxnSpPr>
            <a:stCxn id="9" idx="0"/>
            <a:endCxn id="9" idx="2"/>
          </p:cNvCxnSpPr>
          <p:nvPr/>
        </p:nvCxnSpPr>
        <p:spPr>
          <a:xfrm>
            <a:off x="7237478" y="1686864"/>
            <a:ext cx="0" cy="1277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21035" y="3033407"/>
            <a:ext cx="8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English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28717" y="3033407"/>
            <a:ext cx="87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Arabic</a:t>
            </a:r>
            <a:endParaRPr lang="en-IN" sz="1400" b="1" dirty="0">
              <a:solidFill>
                <a:srgbClr val="FF0000"/>
              </a:solidFill>
            </a:endParaRPr>
          </a:p>
        </p:txBody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439" y="0"/>
            <a:ext cx="3173961" cy="822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45039" y="7787436"/>
            <a:ext cx="1800520" cy="3384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5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4485" y="445373"/>
            <a:ext cx="8332827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File Upload with Multer Middleware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4485" y="1217949"/>
            <a:ext cx="3683318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Why Multer?</a:t>
            </a:r>
            <a:endParaRPr lang="en-US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644485" y="1700213"/>
            <a:ext cx="644604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Express cannot handle multipart/form-data by default. Multer provides essential capabilities for file processing in Node.js applications.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7491" y="2289572"/>
            <a:ext cx="64460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4485" y="3914656"/>
            <a:ext cx="6578679" cy="1812846"/>
          </a:xfrm>
          <a:prstGeom prst="roundRect">
            <a:avLst>
              <a:gd name="adj" fmla="val 914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6" y="4106347"/>
            <a:ext cx="552450" cy="55245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00" y="4227195"/>
            <a:ext cx="248602" cy="310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6176" y="4842867"/>
            <a:ext cx="23020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Multipart Parsing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836176" y="5241131"/>
            <a:ext cx="61952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Processes multipart/form-data streams efficiently for file and text data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7407235" y="3914656"/>
            <a:ext cx="6578679" cy="1812846"/>
          </a:xfrm>
          <a:prstGeom prst="roundRect">
            <a:avLst>
              <a:gd name="adj" fmla="val 914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926" y="4106347"/>
            <a:ext cx="552450" cy="55245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850" y="4227195"/>
            <a:ext cx="248602" cy="3107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98926" y="4842867"/>
            <a:ext cx="23020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File Validation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598926" y="5241131"/>
            <a:ext cx="61952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Validates file size limits and restricts types to PNG, JPG, PDF, </a:t>
            </a:r>
            <a:r>
              <a:rPr lang="en-US" sz="14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JPEG</a:t>
            </a:r>
            <a:endParaRPr lang="en-US" sz="1450" dirty="0"/>
          </a:p>
        </p:txBody>
      </p:sp>
      <p:sp>
        <p:nvSpPr>
          <p:cNvPr id="17" name="Shape 10"/>
          <p:cNvSpPr/>
          <p:nvPr/>
        </p:nvSpPr>
        <p:spPr>
          <a:xfrm>
            <a:off x="644485" y="5911572"/>
            <a:ext cx="6578679" cy="1812846"/>
          </a:xfrm>
          <a:prstGeom prst="roundRect">
            <a:avLst>
              <a:gd name="adj" fmla="val 914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76" y="6103263"/>
            <a:ext cx="552450" cy="55245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00" y="6224111"/>
            <a:ext cx="248602" cy="31075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36176" y="6839783"/>
            <a:ext cx="23020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Secure Storage</a:t>
            </a:r>
            <a:endParaRPr lang="en-US" sz="1800" dirty="0"/>
          </a:p>
        </p:txBody>
      </p:sp>
      <p:sp>
        <p:nvSpPr>
          <p:cNvPr id="21" name="Text 12"/>
          <p:cNvSpPr/>
          <p:nvPr/>
        </p:nvSpPr>
        <p:spPr>
          <a:xfrm>
            <a:off x="836176" y="7238047"/>
            <a:ext cx="61952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Saves files to designated /uploads directory with unique naming</a:t>
            </a:r>
            <a:endParaRPr lang="en-US" sz="1450" dirty="0"/>
          </a:p>
        </p:txBody>
      </p:sp>
      <p:sp>
        <p:nvSpPr>
          <p:cNvPr id="22" name="Shape 13"/>
          <p:cNvSpPr/>
          <p:nvPr/>
        </p:nvSpPr>
        <p:spPr>
          <a:xfrm>
            <a:off x="7407235" y="5911572"/>
            <a:ext cx="6578679" cy="1812846"/>
          </a:xfrm>
          <a:prstGeom prst="roundRect">
            <a:avLst>
              <a:gd name="adj" fmla="val 914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8926" y="6103263"/>
            <a:ext cx="552450" cy="55245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850" y="6224111"/>
            <a:ext cx="248602" cy="31075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7598926" y="6839783"/>
            <a:ext cx="23020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Management</a:t>
            </a:r>
            <a:endParaRPr lang="en-US" sz="1800" dirty="0"/>
          </a:p>
        </p:txBody>
      </p:sp>
      <p:sp>
        <p:nvSpPr>
          <p:cNvPr id="26" name="Text 15"/>
          <p:cNvSpPr/>
          <p:nvPr/>
        </p:nvSpPr>
        <p:spPr>
          <a:xfrm>
            <a:off x="7598926" y="7238047"/>
            <a:ext cx="61952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Handles upload failures gracefully with detailed error messages</a:t>
            </a:r>
            <a:endParaRPr lang="en-US" sz="1450" dirty="0"/>
          </a:p>
        </p:txBody>
      </p:sp>
      <p:sp>
        <p:nvSpPr>
          <p:cNvPr id="27" name="Rectangle 26"/>
          <p:cNvSpPr/>
          <p:nvPr/>
        </p:nvSpPr>
        <p:spPr>
          <a:xfrm>
            <a:off x="11958311" y="7794546"/>
            <a:ext cx="2650733" cy="4098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6620" y="83225"/>
            <a:ext cx="3173961" cy="822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802" y="2593300"/>
            <a:ext cx="6069192" cy="817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17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314" y="479465"/>
            <a:ext cx="9092208" cy="54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End-to-End Data Flow: Form to Database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246471" y="3943588"/>
            <a:ext cx="237327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 Submission</a:t>
            </a:r>
            <a:endParaRPr lang="en-US" sz="1700" b="1" dirty="0"/>
          </a:p>
        </p:txBody>
      </p:sp>
      <p:sp>
        <p:nvSpPr>
          <p:cNvPr id="4" name="Text 2"/>
          <p:cNvSpPr/>
          <p:nvPr/>
        </p:nvSpPr>
        <p:spPr>
          <a:xfrm>
            <a:off x="697587" y="4353401"/>
            <a:ext cx="4009430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 fills form with company details and uploads contract. Data sent via Fetch API to backend.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78" y="1285875"/>
            <a:ext cx="4693325" cy="469332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70" y="3187005"/>
            <a:ext cx="260866" cy="3261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3264" y="1786652"/>
            <a:ext cx="224837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 Processing</a:t>
            </a:r>
            <a:endParaRPr lang="en-US" sz="1700" b="1" dirty="0"/>
          </a:p>
        </p:txBody>
      </p:sp>
      <p:sp>
        <p:nvSpPr>
          <p:cNvPr id="8" name="Text 4"/>
          <p:cNvSpPr/>
          <p:nvPr/>
        </p:nvSpPr>
        <p:spPr>
          <a:xfrm>
            <a:off x="9923264" y="2163604"/>
            <a:ext cx="4096822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Node.js/Express receives data. Multer handles file upload, storing contract in server folder and saving file path.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478" y="1285875"/>
            <a:ext cx="4693325" cy="46933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351" y="2209264"/>
            <a:ext cx="260866" cy="3261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9989" y="5933182"/>
            <a:ext cx="217979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Database Storage</a:t>
            </a:r>
            <a:endParaRPr lang="en-US" sz="1700" b="1" dirty="0"/>
          </a:p>
        </p:txBody>
      </p:sp>
      <p:sp>
        <p:nvSpPr>
          <p:cNvPr id="12" name="Text 6"/>
          <p:cNvSpPr/>
          <p:nvPr/>
        </p:nvSpPr>
        <p:spPr>
          <a:xfrm>
            <a:off x="8016120" y="6308882"/>
            <a:ext cx="4096822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Form data (company name, owner, address, description, language) inserted into PostgreSQL database with file paths.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492" y="1377434"/>
            <a:ext cx="4560750" cy="456075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123" y="5011995"/>
            <a:ext cx="260866" cy="3261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10314" y="7966948"/>
            <a:ext cx="649224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7535466" y="6332220"/>
            <a:ext cx="649224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6620" y="83225"/>
            <a:ext cx="3173961" cy="82212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435840" y="7033616"/>
            <a:ext cx="2155032" cy="11841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9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4642" y="507210"/>
            <a:ext cx="4928907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</a:pPr>
            <a:r>
              <a:rPr lang="en-US" sz="2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Testing &amp; Verification</a:t>
            </a:r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>
            <a:off x="760715" y="1241520"/>
            <a:ext cx="4467890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 endpoints tested using Postman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0715" y="1737302"/>
            <a:ext cx="649408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JSON responses confirm successful data transmission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715" y="2233084"/>
            <a:ext cx="6447599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PostgreSQL database verified for correct data storage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4420" y="3246120"/>
            <a:ext cx="661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POSTMAN </a:t>
            </a:r>
            <a:r>
              <a:rPr lang="en-IN" dirty="0" smtClean="0"/>
              <a:t>IMAGES</a:t>
            </a:r>
          </a:p>
          <a:p>
            <a:r>
              <a:rPr lang="en-IN" dirty="0" smtClean="0"/>
              <a:t>POST &amp; GET</a:t>
            </a:r>
            <a:endParaRPr lang="en-IN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923" y="9832"/>
            <a:ext cx="3173961" cy="8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798</Words>
  <Application>Microsoft Office PowerPoint</Application>
  <PresentationFormat>Custom</PresentationFormat>
  <Paragraphs>155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Montserrat Medium</vt:lpstr>
      <vt:lpstr>Montserrat Light</vt:lpstr>
      <vt:lpstr>Calibri</vt:lpstr>
      <vt:lpstr>Arial</vt:lpstr>
      <vt:lpstr>Inter Light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Khushi Vohra</dc:creator>
  <cp:lastModifiedBy>Khushi Vohra</cp:lastModifiedBy>
  <cp:revision>49</cp:revision>
  <dcterms:created xsi:type="dcterms:W3CDTF">2025-10-02T21:13:19Z</dcterms:created>
  <dcterms:modified xsi:type="dcterms:W3CDTF">2025-10-12T19:25:50Z</dcterms:modified>
</cp:coreProperties>
</file>